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59"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0" d="100"/>
          <a:sy n="50" d="100"/>
        </p:scale>
        <p:origin x="-139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11/7/14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11/7/14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11/7/14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11/7/14</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Main Idea</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59697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main idea?</a:t>
            </a:r>
            <a:endParaRPr lang="en-US" dirty="0"/>
          </a:p>
        </p:txBody>
      </p:sp>
      <p:sp>
        <p:nvSpPr>
          <p:cNvPr id="3" name="Content Placeholder 2"/>
          <p:cNvSpPr>
            <a:spLocks noGrp="1"/>
          </p:cNvSpPr>
          <p:nvPr>
            <p:ph idx="1"/>
          </p:nvPr>
        </p:nvSpPr>
        <p:spPr/>
        <p:txBody>
          <a:bodyPr>
            <a:normAutofit/>
          </a:bodyPr>
          <a:lstStyle/>
          <a:p>
            <a:pPr marL="0" indent="0">
              <a:buNone/>
            </a:pPr>
            <a:r>
              <a:rPr lang="en-US" sz="2800" b="1" dirty="0" smtClean="0">
                <a:solidFill>
                  <a:schemeClr val="accent3"/>
                </a:solidFill>
              </a:rPr>
              <a:t>The main idea is the point a writer is trying to make about a subject.</a:t>
            </a:r>
          </a:p>
          <a:p>
            <a:pPr marL="0" indent="0">
              <a:buNone/>
            </a:pPr>
            <a:r>
              <a:rPr lang="en-US" sz="2800" b="1" dirty="0" smtClean="0">
                <a:solidFill>
                  <a:schemeClr val="accent3"/>
                </a:solidFill>
              </a:rPr>
              <a:t>Learning about main ideas helps you decide what is important in a passage.</a:t>
            </a:r>
          </a:p>
        </p:txBody>
      </p:sp>
    </p:spTree>
    <p:extLst>
      <p:ext uri="{BB962C8B-B14F-4D97-AF65-F5344CB8AC3E}">
        <p14:creationId xmlns:p14="http://schemas.microsoft.com/office/powerpoint/2010/main" val="3941577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889000"/>
            <a:ext cx="8077200" cy="1815882"/>
          </a:xfrm>
          <a:prstGeom prst="rect">
            <a:avLst/>
          </a:prstGeom>
          <a:noFill/>
        </p:spPr>
        <p:txBody>
          <a:bodyPr wrap="square" rtlCol="0">
            <a:spAutoFit/>
          </a:bodyPr>
          <a:lstStyle/>
          <a:p>
            <a:r>
              <a:rPr lang="en-US" sz="2800" b="1" dirty="0" smtClean="0">
                <a:solidFill>
                  <a:srgbClr val="E2751D"/>
                </a:solidFill>
              </a:rPr>
              <a:t>The main idea of a paragraph tells what the paragraph is about. All the other sentences are </a:t>
            </a:r>
            <a:r>
              <a:rPr lang="en-US" sz="2800" b="1" u="sng" dirty="0" smtClean="0">
                <a:solidFill>
                  <a:srgbClr val="E2751D"/>
                </a:solidFill>
              </a:rPr>
              <a:t>details</a:t>
            </a:r>
            <a:r>
              <a:rPr lang="en-US" sz="2800" b="1" dirty="0" smtClean="0">
                <a:solidFill>
                  <a:srgbClr val="E2751D"/>
                </a:solidFill>
              </a:rPr>
              <a:t> or small parts that add to the main idea.</a:t>
            </a:r>
            <a:endParaRPr lang="en-US" sz="2800" b="1" dirty="0">
              <a:solidFill>
                <a:srgbClr val="E2751D"/>
              </a:solidFill>
            </a:endParaRPr>
          </a:p>
        </p:txBody>
      </p:sp>
      <p:sp>
        <p:nvSpPr>
          <p:cNvPr id="5" name="TextBox 4"/>
          <p:cNvSpPr txBox="1"/>
          <p:nvPr/>
        </p:nvSpPr>
        <p:spPr>
          <a:xfrm>
            <a:off x="609600" y="3632200"/>
            <a:ext cx="8077200" cy="1815882"/>
          </a:xfrm>
          <a:prstGeom prst="rect">
            <a:avLst/>
          </a:prstGeom>
          <a:noFill/>
        </p:spPr>
        <p:txBody>
          <a:bodyPr wrap="square" rtlCol="0">
            <a:spAutoFit/>
          </a:bodyPr>
          <a:lstStyle/>
          <a:p>
            <a:r>
              <a:rPr lang="en-US" sz="2800" b="1" dirty="0" smtClean="0">
                <a:solidFill>
                  <a:srgbClr val="E2751D"/>
                </a:solidFill>
              </a:rPr>
              <a:t>Often the main idea sentence is the first or last sentence in a paragraph. </a:t>
            </a:r>
            <a:r>
              <a:rPr lang="en-US" sz="2800" b="1" dirty="0">
                <a:solidFill>
                  <a:srgbClr val="E2751D"/>
                </a:solidFill>
              </a:rPr>
              <a:t>Y</a:t>
            </a:r>
            <a:r>
              <a:rPr lang="en-US" sz="2800" b="1" dirty="0" smtClean="0">
                <a:solidFill>
                  <a:srgbClr val="E2751D"/>
                </a:solidFill>
              </a:rPr>
              <a:t>ou may sometimes find the main idea sentence in the middle of a paragraph.</a:t>
            </a:r>
            <a:endParaRPr lang="en-US" sz="2800" b="1" dirty="0">
              <a:solidFill>
                <a:srgbClr val="E2751D"/>
              </a:solidFill>
            </a:endParaRPr>
          </a:p>
        </p:txBody>
      </p:sp>
    </p:spTree>
    <p:extLst>
      <p:ext uri="{BB962C8B-B14F-4D97-AF65-F5344CB8AC3E}">
        <p14:creationId xmlns:p14="http://schemas.microsoft.com/office/powerpoint/2010/main" val="1812586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6400" y="558800"/>
            <a:ext cx="8382000" cy="400110"/>
          </a:xfrm>
          <a:prstGeom prst="rect">
            <a:avLst/>
          </a:prstGeom>
          <a:noFill/>
        </p:spPr>
        <p:txBody>
          <a:bodyPr wrap="square" rtlCol="0">
            <a:spAutoFit/>
          </a:bodyPr>
          <a:lstStyle/>
          <a:p>
            <a:r>
              <a:rPr lang="en-US" sz="2000" b="1" dirty="0" smtClean="0">
                <a:solidFill>
                  <a:schemeClr val="accent2"/>
                </a:solidFill>
              </a:rPr>
              <a:t>Read this story and find the main idea.</a:t>
            </a:r>
            <a:endParaRPr lang="en-US" sz="2000" b="1" dirty="0">
              <a:solidFill>
                <a:schemeClr val="accent2"/>
              </a:solidFill>
            </a:endParaRPr>
          </a:p>
        </p:txBody>
      </p:sp>
      <p:sp>
        <p:nvSpPr>
          <p:cNvPr id="3" name="TextBox 2"/>
          <p:cNvSpPr txBox="1"/>
          <p:nvPr/>
        </p:nvSpPr>
        <p:spPr>
          <a:xfrm>
            <a:off x="406400" y="1397000"/>
            <a:ext cx="8382000" cy="2246769"/>
          </a:xfrm>
          <a:prstGeom prst="rect">
            <a:avLst/>
          </a:prstGeom>
          <a:noFill/>
        </p:spPr>
        <p:txBody>
          <a:bodyPr wrap="square" rtlCol="0">
            <a:spAutoFit/>
          </a:bodyPr>
          <a:lstStyle/>
          <a:p>
            <a:r>
              <a:rPr lang="en-US" sz="2800" b="1" dirty="0" smtClean="0">
                <a:solidFill>
                  <a:schemeClr val="accent3"/>
                </a:solidFill>
              </a:rPr>
              <a:t>Little dogs usually live longer than big dogs. The tiny Pekinese can live to be twenty years old. The medium-sized fox terrier can live to be sixteen years old. The giant Saint Bernard rarely lives as long as fourteen years.</a:t>
            </a:r>
            <a:endParaRPr lang="en-US" sz="2800" b="1" dirty="0">
              <a:solidFill>
                <a:schemeClr val="accent3"/>
              </a:solidFill>
            </a:endParaRPr>
          </a:p>
        </p:txBody>
      </p:sp>
    </p:spTree>
    <p:extLst>
      <p:ext uri="{BB962C8B-B14F-4D97-AF65-F5344CB8AC3E}">
        <p14:creationId xmlns:p14="http://schemas.microsoft.com/office/powerpoint/2010/main" val="1187115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1800" y="584200"/>
            <a:ext cx="8356600" cy="646331"/>
          </a:xfrm>
          <a:prstGeom prst="rect">
            <a:avLst/>
          </a:prstGeom>
          <a:noFill/>
        </p:spPr>
        <p:txBody>
          <a:bodyPr wrap="square" rtlCol="0">
            <a:spAutoFit/>
          </a:bodyPr>
          <a:lstStyle/>
          <a:p>
            <a:r>
              <a:rPr lang="en-US" b="1" dirty="0" smtClean="0">
                <a:solidFill>
                  <a:schemeClr val="tx2"/>
                </a:solidFill>
              </a:rPr>
              <a:t>If you chose the first sentence, “Little dogs usually live longer than big dogs,” then you are correct!</a:t>
            </a:r>
            <a:endParaRPr lang="en-US" b="1" dirty="0">
              <a:solidFill>
                <a:schemeClr val="tx2"/>
              </a:solidFill>
            </a:endParaRPr>
          </a:p>
        </p:txBody>
      </p:sp>
      <p:sp>
        <p:nvSpPr>
          <p:cNvPr id="5" name="Rectangle 4"/>
          <p:cNvSpPr/>
          <p:nvPr/>
        </p:nvSpPr>
        <p:spPr>
          <a:xfrm>
            <a:off x="431800" y="2690336"/>
            <a:ext cx="8356600" cy="1815882"/>
          </a:xfrm>
          <a:prstGeom prst="rect">
            <a:avLst/>
          </a:prstGeom>
        </p:spPr>
        <p:txBody>
          <a:bodyPr wrap="square">
            <a:spAutoFit/>
          </a:bodyPr>
          <a:lstStyle/>
          <a:p>
            <a:r>
              <a:rPr lang="en-US" sz="2800" b="1" dirty="0">
                <a:solidFill>
                  <a:srgbClr val="E2751D"/>
                </a:solidFill>
              </a:rPr>
              <a:t>Sometimes a passage doesn’t have a main idea sentence. In this case, the main idea is implied. You can infer the main idea by reading all the details of the passage.</a:t>
            </a:r>
            <a:endParaRPr lang="en-US" sz="2800" b="1" dirty="0">
              <a:solidFill>
                <a:srgbClr val="E2751D"/>
              </a:solidFill>
            </a:endParaRPr>
          </a:p>
        </p:txBody>
      </p:sp>
    </p:spTree>
    <p:extLst>
      <p:ext uri="{BB962C8B-B14F-4D97-AF65-F5344CB8AC3E}">
        <p14:creationId xmlns:p14="http://schemas.microsoft.com/office/powerpoint/2010/main" val="1090040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60400" y="1473538"/>
            <a:ext cx="7797800" cy="2677656"/>
          </a:xfrm>
          <a:prstGeom prst="rect">
            <a:avLst/>
          </a:prstGeom>
        </p:spPr>
        <p:txBody>
          <a:bodyPr wrap="square">
            <a:spAutoFit/>
          </a:bodyPr>
          <a:lstStyle/>
          <a:p>
            <a:r>
              <a:rPr lang="en-US" sz="2800" b="1" dirty="0">
                <a:solidFill>
                  <a:schemeClr val="accent3"/>
                </a:solidFill>
              </a:rPr>
              <a:t>Some </a:t>
            </a:r>
            <a:r>
              <a:rPr lang="en-US" sz="2800" b="1" dirty="0" smtClean="0">
                <a:solidFill>
                  <a:schemeClr val="accent3"/>
                </a:solidFill>
              </a:rPr>
              <a:t>monarch butterflies </a:t>
            </a:r>
            <a:r>
              <a:rPr lang="en-US" sz="2800" b="1" dirty="0">
                <a:solidFill>
                  <a:schemeClr val="accent3"/>
                </a:solidFill>
              </a:rPr>
              <a:t>fly almost eighteen hundred miles from the northern U.S. to Mexico. As spring warms the air, the butterflies begin to return. But they do not live to see their home again. The butterflies lay their eggs, then die. The young return</a:t>
            </a:r>
            <a:endParaRPr lang="en-US" sz="2800" b="1" dirty="0">
              <a:solidFill>
                <a:schemeClr val="accent3"/>
              </a:solidFill>
            </a:endParaRPr>
          </a:p>
        </p:txBody>
      </p:sp>
      <p:sp>
        <p:nvSpPr>
          <p:cNvPr id="4" name="TextBox 3"/>
          <p:cNvSpPr txBox="1"/>
          <p:nvPr/>
        </p:nvSpPr>
        <p:spPr>
          <a:xfrm>
            <a:off x="381000" y="533400"/>
            <a:ext cx="8458200" cy="707886"/>
          </a:xfrm>
          <a:prstGeom prst="rect">
            <a:avLst/>
          </a:prstGeom>
          <a:noFill/>
        </p:spPr>
        <p:txBody>
          <a:bodyPr wrap="square" rtlCol="0">
            <a:spAutoFit/>
          </a:bodyPr>
          <a:lstStyle/>
          <a:p>
            <a:r>
              <a:rPr lang="en-US" sz="2000" b="1" dirty="0" smtClean="0">
                <a:solidFill>
                  <a:schemeClr val="accent2"/>
                </a:solidFill>
              </a:rPr>
              <a:t>Read the passage and decide which sentence would be the best choice as the main idea.</a:t>
            </a:r>
            <a:endParaRPr lang="en-US" sz="2000" b="1" dirty="0">
              <a:solidFill>
                <a:schemeClr val="accent2"/>
              </a:solidFill>
            </a:endParaRPr>
          </a:p>
        </p:txBody>
      </p:sp>
      <p:sp>
        <p:nvSpPr>
          <p:cNvPr id="5" name="TextBox 4"/>
          <p:cNvSpPr txBox="1"/>
          <p:nvPr/>
        </p:nvSpPr>
        <p:spPr>
          <a:xfrm>
            <a:off x="660400" y="4430594"/>
            <a:ext cx="7975600" cy="1323439"/>
          </a:xfrm>
          <a:prstGeom prst="rect">
            <a:avLst/>
          </a:prstGeom>
          <a:noFill/>
        </p:spPr>
        <p:txBody>
          <a:bodyPr wrap="square" rtlCol="0">
            <a:spAutoFit/>
          </a:bodyPr>
          <a:lstStyle/>
          <a:p>
            <a:pPr marL="342900" indent="-342900">
              <a:buAutoNum type="alphaLcPeriod"/>
            </a:pPr>
            <a:r>
              <a:rPr lang="en-US" sz="2000" dirty="0" smtClean="0">
                <a:solidFill>
                  <a:schemeClr val="accent2"/>
                </a:solidFill>
              </a:rPr>
              <a:t>Butterflies lay their eggs in the spring and summer.</a:t>
            </a:r>
          </a:p>
          <a:p>
            <a:pPr marL="342900" indent="-342900">
              <a:buAutoNum type="alphaLcPeriod"/>
            </a:pPr>
            <a:r>
              <a:rPr lang="en-US" sz="2000" dirty="0" smtClean="0">
                <a:solidFill>
                  <a:schemeClr val="accent2"/>
                </a:solidFill>
              </a:rPr>
              <a:t>Monarch butterflies take a long journey south each fall.</a:t>
            </a:r>
          </a:p>
          <a:p>
            <a:pPr marL="342900" indent="-342900">
              <a:buAutoNum type="alphaLcPeriod"/>
            </a:pPr>
            <a:r>
              <a:rPr lang="en-US" sz="2000" dirty="0">
                <a:solidFill>
                  <a:schemeClr val="accent2"/>
                </a:solidFill>
              </a:rPr>
              <a:t>B</a:t>
            </a:r>
            <a:r>
              <a:rPr lang="en-US" sz="2000" dirty="0" smtClean="0">
                <a:solidFill>
                  <a:schemeClr val="accent2"/>
                </a:solidFill>
              </a:rPr>
              <a:t>utterflies travel to Mexico.</a:t>
            </a:r>
          </a:p>
          <a:p>
            <a:pPr marL="342900" indent="-342900">
              <a:buAutoNum type="alphaLcPeriod"/>
            </a:pPr>
            <a:r>
              <a:rPr lang="en-US" sz="2000" dirty="0" smtClean="0">
                <a:solidFill>
                  <a:schemeClr val="accent2"/>
                </a:solidFill>
              </a:rPr>
              <a:t>Butterflies die after they lay their eggs</a:t>
            </a:r>
            <a:r>
              <a:rPr lang="en-US" dirty="0" smtClean="0"/>
              <a:t>.</a:t>
            </a:r>
            <a:endParaRPr lang="en-US" dirty="0"/>
          </a:p>
        </p:txBody>
      </p:sp>
    </p:spTree>
    <p:extLst>
      <p:ext uri="{BB962C8B-B14F-4D97-AF65-F5344CB8AC3E}">
        <p14:creationId xmlns:p14="http://schemas.microsoft.com/office/powerpoint/2010/main" val="2867825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08000"/>
            <a:ext cx="8128000" cy="1569660"/>
          </a:xfrm>
          <a:prstGeom prst="rect">
            <a:avLst/>
          </a:prstGeom>
          <a:noFill/>
        </p:spPr>
        <p:txBody>
          <a:bodyPr wrap="square" rtlCol="0">
            <a:spAutoFit/>
          </a:bodyPr>
          <a:lstStyle/>
          <a:p>
            <a:r>
              <a:rPr lang="en-US" sz="2400" b="1" dirty="0" smtClean="0">
                <a:solidFill>
                  <a:schemeClr val="tx2"/>
                </a:solidFill>
              </a:rPr>
              <a:t>If you chose b. “Monarch butterflies take a long journey south each fall,’’ you are correct. </a:t>
            </a:r>
          </a:p>
          <a:p>
            <a:endParaRPr lang="en-US" sz="2400" b="1" dirty="0">
              <a:solidFill>
                <a:schemeClr val="tx2"/>
              </a:solidFill>
            </a:endParaRPr>
          </a:p>
          <a:p>
            <a:r>
              <a:rPr lang="en-US" sz="2400" b="1" dirty="0" smtClean="0">
                <a:solidFill>
                  <a:schemeClr val="tx2"/>
                </a:solidFill>
              </a:rPr>
              <a:t>You are ready to practice finding Main Idea!</a:t>
            </a:r>
            <a:endParaRPr lang="en-US" sz="2400" b="1" dirty="0">
              <a:solidFill>
                <a:schemeClr val="tx2"/>
              </a:solidFill>
            </a:endParaRPr>
          </a:p>
        </p:txBody>
      </p:sp>
    </p:spTree>
    <p:extLst>
      <p:ext uri="{BB962C8B-B14F-4D97-AF65-F5344CB8AC3E}">
        <p14:creationId xmlns:p14="http://schemas.microsoft.com/office/powerpoint/2010/main" val="24551214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38</TotalTime>
  <Words>341</Words>
  <Application>Microsoft Macintosh PowerPoint</Application>
  <PresentationFormat>On-screen Show (4:3)</PresentationFormat>
  <Paragraphs>19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Breeze</vt:lpstr>
      <vt:lpstr>Main Idea</vt:lpstr>
      <vt:lpstr>What is main idea?</vt:lpstr>
      <vt:lpstr>PowerPoint Presentation</vt:lpstr>
      <vt:lpstr>PowerPoint Presentation</vt:lpstr>
      <vt:lpstr>PowerPoint Presentation</vt:lpstr>
      <vt:lpstr>PowerPoint Presentation</vt:lpstr>
      <vt:lpstr>PowerPoint Presentation</vt:lpstr>
    </vt:vector>
  </TitlesOfParts>
  <Company>Hampton Public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Idea</dc:title>
  <dc:creator>Hampton School</dc:creator>
  <cp:lastModifiedBy>Hampton School</cp:lastModifiedBy>
  <cp:revision>4</cp:revision>
  <dcterms:created xsi:type="dcterms:W3CDTF">2014-11-07T18:45:26Z</dcterms:created>
  <dcterms:modified xsi:type="dcterms:W3CDTF">2014-11-07T19:23:48Z</dcterms:modified>
</cp:coreProperties>
</file>